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3" r:id="rId1"/>
  </p:sldMasterIdLst>
  <p:notesMasterIdLst>
    <p:notesMasterId r:id="rId32"/>
  </p:notesMasterIdLst>
  <p:handoutMasterIdLst>
    <p:handoutMasterId r:id="rId33"/>
  </p:handout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4" r:id="rId20"/>
    <p:sldId id="273" r:id="rId21"/>
    <p:sldId id="281" r:id="rId22"/>
    <p:sldId id="275" r:id="rId23"/>
    <p:sldId id="276" r:id="rId24"/>
    <p:sldId id="277" r:id="rId25"/>
    <p:sldId id="278" r:id="rId26"/>
    <p:sldId id="279" r:id="rId27"/>
    <p:sldId id="280" r:id="rId28"/>
    <p:sldId id="285" r:id="rId29"/>
    <p:sldId id="283" r:id="rId30"/>
    <p:sldId id="2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3"/>
    <p:restoredTop sz="94674"/>
  </p:normalViewPr>
  <p:slideViewPr>
    <p:cSldViewPr snapToGrid="0" snapToObjects="1">
      <p:cViewPr varScale="1">
        <p:scale>
          <a:sx n="128" d="100"/>
          <a:sy n="128" d="100"/>
        </p:scale>
        <p:origin x="1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5389E4-73EA-931D-2FD3-5CD9186B2C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05EDA0-527E-42A2-30C0-1B10D1963B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C3BC12-D1CB-B14B-AD90-D33C47E3E6FE}" type="datetimeFigureOut">
              <a:rPr lang="en-US" smtClean="0"/>
              <a:t>11/20/22</a:t>
            </a:fld>
            <a:endParaRPr lang="en-US"/>
          </a:p>
        </p:txBody>
      </p:sp>
      <p:sp>
        <p:nvSpPr>
          <p:cNvPr id="4" name="Footer Placeholder 3">
            <a:extLst>
              <a:ext uri="{FF2B5EF4-FFF2-40B4-BE49-F238E27FC236}">
                <a16:creationId xmlns:a16="http://schemas.microsoft.com/office/drawing/2014/main" id="{094AEE5E-ACA0-DD3D-2464-9A5118812E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D522BD-3E7A-B0F4-ED8A-E206F9CDA2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56BFCD-A599-9C40-AAAD-8A378AC79742}" type="slidenum">
              <a:rPr lang="en-US" smtClean="0"/>
              <a:t>‹#›</a:t>
            </a:fld>
            <a:endParaRPr lang="en-US"/>
          </a:p>
        </p:txBody>
      </p:sp>
    </p:spTree>
    <p:extLst>
      <p:ext uri="{BB962C8B-B14F-4D97-AF65-F5344CB8AC3E}">
        <p14:creationId xmlns:p14="http://schemas.microsoft.com/office/powerpoint/2010/main" val="8003955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681B3-0B4D-1F4B-8B8E-CE4008142EC0}" type="datetimeFigureOut">
              <a:rPr lang="en-US" smtClean="0"/>
              <a:t>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B5F90-F80C-EF40-B9CF-DE6AAAB68917}" type="slidenum">
              <a:rPr lang="en-US" smtClean="0"/>
              <a:t>‹#›</a:t>
            </a:fld>
            <a:endParaRPr lang="en-US"/>
          </a:p>
        </p:txBody>
      </p:sp>
    </p:spTree>
    <p:extLst>
      <p:ext uri="{BB962C8B-B14F-4D97-AF65-F5344CB8AC3E}">
        <p14:creationId xmlns:p14="http://schemas.microsoft.com/office/powerpoint/2010/main" val="3053187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596094-D762-A34C-B9F5-DE671727E970}"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271928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E805B-4767-384D-A68C-1892DE4B7883}"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211523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F4953-A34C-924C-879A-6C29CEC1E592}"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873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E32196-F963-A149-A599-D0FC96DB9D66}"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968436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059DD-A1D5-544C-84E6-BF32202B5210}"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58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7D90B-DF0D-FC4F-BD31-DE0D0F47922F}"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420825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3EA52-9392-7B42-B6AE-37AAF57160DC}"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3167990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8734A-6B78-2A43-8A53-D672A6D14120}"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258658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6854" y="1300480"/>
            <a:ext cx="8596668" cy="1320800"/>
          </a:xfrm>
        </p:spPr>
        <p:txBody>
          <a:bodyPr/>
          <a:lstStyle/>
          <a:p>
            <a:r>
              <a:rPr lang="en-US" dirty="0"/>
              <a:t>Click to edit Master title style</a:t>
            </a:r>
          </a:p>
        </p:txBody>
      </p:sp>
      <p:sp>
        <p:nvSpPr>
          <p:cNvPr id="3" name="Content Placeholder 2"/>
          <p:cNvSpPr>
            <a:spLocks noGrp="1"/>
          </p:cNvSpPr>
          <p:nvPr>
            <p:ph idx="1"/>
          </p:nvPr>
        </p:nvSpPr>
        <p:spPr>
          <a:xfrm>
            <a:off x="677334" y="3098800"/>
            <a:ext cx="8596668" cy="2942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A3DC5-AB9E-BB41-B31F-09461748235B}"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pic>
        <p:nvPicPr>
          <p:cNvPr id="8" name="Picture 7">
            <a:extLst>
              <a:ext uri="{FF2B5EF4-FFF2-40B4-BE49-F238E27FC236}">
                <a16:creationId xmlns:a16="http://schemas.microsoft.com/office/drawing/2014/main" id="{23BF6D0D-C342-F640-ACA9-439BAD2B6670}"/>
              </a:ext>
            </a:extLst>
          </p:cNvPr>
          <p:cNvPicPr>
            <a:picLocks noChangeAspect="1"/>
          </p:cNvPicPr>
          <p:nvPr userDrawn="1"/>
        </p:nvPicPr>
        <p:blipFill>
          <a:blip r:embed="rId2"/>
          <a:srcRect/>
          <a:stretch/>
        </p:blipFill>
        <p:spPr>
          <a:xfrm>
            <a:off x="168540" y="232438"/>
            <a:ext cx="5348340" cy="854248"/>
          </a:xfrm>
          <a:prstGeom prst="rect">
            <a:avLst/>
          </a:prstGeom>
        </p:spPr>
      </p:pic>
    </p:spTree>
    <p:extLst>
      <p:ext uri="{BB962C8B-B14F-4D97-AF65-F5344CB8AC3E}">
        <p14:creationId xmlns:p14="http://schemas.microsoft.com/office/powerpoint/2010/main" val="340987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71B63-0086-CF4A-9C90-EF38EAAD2BB9}" type="datetime1">
              <a:rPr lang="en-US" smtClean="0"/>
              <a:t>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113581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62DC8-8A96-D349-BD39-915A25EE202B}" type="datetime1">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31459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03688C-3BA8-0642-A5B2-067F904D99BE}" type="datetime1">
              <a:rPr lang="en-US" smtClean="0"/>
              <a:t>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142854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49A8B-BE53-994A-A297-47CD711C299B}" type="datetime1">
              <a:rPr lang="en-US" smtClean="0"/>
              <a:t>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165990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B785-466F-0644-9F1D-98A4B94D7BE1}" type="datetime1">
              <a:rPr lang="en-US" smtClean="0"/>
              <a:t>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337278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45C6BC-5DF9-1340-99F8-850E14F41DCF}" type="datetime1">
              <a:rPr lang="en-US" smtClean="0"/>
              <a:t>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7E5B6-FF19-F447-AE01-292FFAD398FA}" type="slidenum">
              <a:rPr lang="en-US" smtClean="0"/>
              <a:t>‹#›</a:t>
            </a:fld>
            <a:endParaRPr lang="en-US"/>
          </a:p>
        </p:txBody>
      </p:sp>
    </p:spTree>
    <p:extLst>
      <p:ext uri="{BB962C8B-B14F-4D97-AF65-F5344CB8AC3E}">
        <p14:creationId xmlns:p14="http://schemas.microsoft.com/office/powerpoint/2010/main" val="369168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7E5B6-FF19-F447-AE01-292FFAD398FA}" type="slidenum">
              <a:rPr lang="en-US" smtClean="0"/>
              <a:t>‹#›</a:t>
            </a:fld>
            <a:endParaRPr lang="en-US"/>
          </a:p>
        </p:txBody>
      </p:sp>
      <p:sp>
        <p:nvSpPr>
          <p:cNvPr id="5" name="Date Placeholder 4"/>
          <p:cNvSpPr>
            <a:spLocks noGrp="1"/>
          </p:cNvSpPr>
          <p:nvPr>
            <p:ph type="dt" sz="half" idx="10"/>
          </p:nvPr>
        </p:nvSpPr>
        <p:spPr/>
        <p:txBody>
          <a:bodyPr/>
          <a:lstStyle/>
          <a:p>
            <a:fld id="{2B271E46-96B0-7648-B8F2-1D0FBE9E5167}" type="datetime1">
              <a:rPr lang="en-US" smtClean="0"/>
              <a:t>11/20/22</a:t>
            </a:fld>
            <a:endParaRPr lang="en-US"/>
          </a:p>
        </p:txBody>
      </p:sp>
    </p:spTree>
    <p:extLst>
      <p:ext uri="{BB962C8B-B14F-4D97-AF65-F5344CB8AC3E}">
        <p14:creationId xmlns:p14="http://schemas.microsoft.com/office/powerpoint/2010/main" val="258173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14A37A-6021-5046-AE2D-AFEFED279FBD}" type="datetime1">
              <a:rPr lang="en-US" smtClean="0"/>
              <a:t>11/20/22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17E5B6-FF19-F447-AE01-292FFAD398FA}" type="slidenum">
              <a:rPr lang="en-US" smtClean="0"/>
              <a:t>‹#›</a:t>
            </a:fld>
            <a:endParaRPr lang="en-US"/>
          </a:p>
        </p:txBody>
      </p:sp>
    </p:spTree>
    <p:extLst>
      <p:ext uri="{BB962C8B-B14F-4D97-AF65-F5344CB8AC3E}">
        <p14:creationId xmlns:p14="http://schemas.microsoft.com/office/powerpoint/2010/main" val="273944011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 id="2147484107" r:id="rId14"/>
    <p:sldLayoutId id="2147484108" r:id="rId15"/>
    <p:sldLayoutId id="214748410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rbw@wiskit.com" TargetMode="Externa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a7hw.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760D-EBBA-9C4C-9495-413CA663DFEA}"/>
              </a:ext>
            </a:extLst>
          </p:cNvPr>
          <p:cNvSpPr>
            <a:spLocks noGrp="1"/>
          </p:cNvSpPr>
          <p:nvPr>
            <p:ph type="ctrTitle"/>
          </p:nvPr>
        </p:nvSpPr>
        <p:spPr>
          <a:xfrm>
            <a:off x="535388" y="1343369"/>
            <a:ext cx="9801308" cy="1739256"/>
          </a:xfrm>
        </p:spPr>
        <p:txBody>
          <a:bodyPr/>
          <a:lstStyle/>
          <a:p>
            <a:pPr algn="l"/>
            <a:r>
              <a:rPr lang="en-US" dirty="0"/>
              <a:t>Amateur Radio License Exams</a:t>
            </a:r>
            <a:br>
              <a:rPr lang="en-US" dirty="0"/>
            </a:br>
            <a:r>
              <a:rPr lang="en-US" dirty="0"/>
              <a:t>on an Amazon Fire HD Tablet</a:t>
            </a:r>
          </a:p>
        </p:txBody>
      </p:sp>
      <p:sp>
        <p:nvSpPr>
          <p:cNvPr id="6" name="Text Placeholder 2">
            <a:extLst>
              <a:ext uri="{FF2B5EF4-FFF2-40B4-BE49-F238E27FC236}">
                <a16:creationId xmlns:a16="http://schemas.microsoft.com/office/drawing/2014/main" id="{B06FEF68-1DCD-D948-A1FF-B41250D6D9A4}"/>
              </a:ext>
            </a:extLst>
          </p:cNvPr>
          <p:cNvSpPr txBox="1">
            <a:spLocks/>
          </p:cNvSpPr>
          <p:nvPr/>
        </p:nvSpPr>
        <p:spPr>
          <a:xfrm>
            <a:off x="636104" y="3082626"/>
            <a:ext cx="8786192" cy="233252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3600" dirty="0"/>
              <a:t>Herb Weiner, AA7HW</a:t>
            </a:r>
          </a:p>
          <a:p>
            <a:pPr algn="l"/>
            <a:r>
              <a:rPr lang="en-US" sz="3600" dirty="0">
                <a:hlinkClick r:id="rId2"/>
              </a:rPr>
              <a:t>herbw@wiskit.com</a:t>
            </a:r>
            <a:endParaRPr lang="en-US" sz="3600" dirty="0"/>
          </a:p>
          <a:p>
            <a:pPr algn="l"/>
            <a:r>
              <a:rPr lang="en-US" sz="3600" dirty="0"/>
              <a:t>November 19, 2022</a:t>
            </a:r>
          </a:p>
        </p:txBody>
      </p:sp>
      <p:pic>
        <p:nvPicPr>
          <p:cNvPr id="7" name="Picture 6">
            <a:extLst>
              <a:ext uri="{FF2B5EF4-FFF2-40B4-BE49-F238E27FC236}">
                <a16:creationId xmlns:a16="http://schemas.microsoft.com/office/drawing/2014/main" id="{E3EEEC56-FEEB-5D41-A800-339E192DEEFD}"/>
              </a:ext>
            </a:extLst>
          </p:cNvPr>
          <p:cNvPicPr>
            <a:picLocks noChangeAspect="1"/>
          </p:cNvPicPr>
          <p:nvPr/>
        </p:nvPicPr>
        <p:blipFill>
          <a:blip r:embed="rId3"/>
          <a:srcRect/>
          <a:stretch/>
        </p:blipFill>
        <p:spPr>
          <a:xfrm>
            <a:off x="9193772" y="5035859"/>
            <a:ext cx="1739271" cy="1739271"/>
          </a:xfrm>
          <a:prstGeom prst="rect">
            <a:avLst/>
          </a:prstGeom>
        </p:spPr>
      </p:pic>
      <p:sp>
        <p:nvSpPr>
          <p:cNvPr id="8" name="Text Placeholder 2">
            <a:extLst>
              <a:ext uri="{FF2B5EF4-FFF2-40B4-BE49-F238E27FC236}">
                <a16:creationId xmlns:a16="http://schemas.microsoft.com/office/drawing/2014/main" id="{DA10A9A3-CE9A-0741-A26F-D23C95BE2580}"/>
              </a:ext>
            </a:extLst>
          </p:cNvPr>
          <p:cNvSpPr txBox="1">
            <a:spLocks/>
          </p:cNvSpPr>
          <p:nvPr/>
        </p:nvSpPr>
        <p:spPr>
          <a:xfrm>
            <a:off x="3746484" y="6171290"/>
            <a:ext cx="5337958" cy="6332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00"/>
              </a:spcBef>
              <a:spcAft>
                <a:spcPts val="0"/>
              </a:spcAft>
              <a:buClr>
                <a:srgbClr val="F9F9F9"/>
              </a:buClr>
              <a:buSzPts val="1300"/>
              <a:buFont typeface="Noto Sans Symbols"/>
              <a:buNone/>
              <a:defRPr sz="20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lt1"/>
              </a:buClr>
              <a:buSzPts val="1440"/>
              <a:buFont typeface="Noto Sans Symbols"/>
              <a:buNone/>
              <a:defRPr sz="180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320"/>
              </a:spcBef>
              <a:spcAft>
                <a:spcPts val="0"/>
              </a:spcAft>
              <a:buClr>
                <a:schemeClr val="lt1"/>
              </a:buClr>
              <a:buSzPts val="1520"/>
              <a:buFont typeface="Noto Sans Symbols"/>
              <a:buNone/>
              <a:defRPr sz="16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80"/>
              </a:spcBef>
              <a:spcAft>
                <a:spcPts val="0"/>
              </a:spcAft>
              <a:buClr>
                <a:schemeClr val="lt1"/>
              </a:buClr>
              <a:buSzPts val="1400"/>
              <a:buFont typeface="Noto Sans Symbols"/>
              <a:buNone/>
              <a:defRPr sz="14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1"/>
              </a:buClr>
              <a:buSzPts val="1800"/>
              <a:buFont typeface="Noto Sans Symbols"/>
              <a:buChar char="●"/>
              <a:defRPr sz="1600" b="0" i="0" u="none" strike="noStrike" cap="none">
                <a:solidFill>
                  <a:schemeClr val="lt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1"/>
              </a:buClr>
              <a:buSzPts val="1800"/>
              <a:buFont typeface="Noto Sans Symbols"/>
              <a:buChar char="●"/>
              <a:defRPr sz="1400" b="0" i="0" u="none" strike="noStrike" cap="none">
                <a:solidFill>
                  <a:schemeClr val="lt1"/>
                </a:solidFill>
                <a:latin typeface="Calibri"/>
                <a:ea typeface="Calibri"/>
                <a:cs typeface="Calibri"/>
                <a:sym typeface="Calibri"/>
              </a:defRPr>
            </a:lvl9pPr>
          </a:lstStyle>
          <a:p>
            <a:r>
              <a:rPr lang="en-US" sz="2400" dirty="0">
                <a:solidFill>
                  <a:schemeClr val="accent1"/>
                </a:solidFill>
              </a:rPr>
              <a:t>https://aa7hw.org/exams-on-</a:t>
            </a:r>
            <a:r>
              <a:rPr lang="en-US" sz="2400" dirty="0" err="1">
                <a:solidFill>
                  <a:schemeClr val="accent1"/>
                </a:solidFill>
              </a:rPr>
              <a:t>tablet.pdf</a:t>
            </a:r>
            <a:endParaRPr lang="en-US" sz="2400" dirty="0">
              <a:solidFill>
                <a:schemeClr val="accent1"/>
              </a:solidFill>
            </a:endParaRPr>
          </a:p>
        </p:txBody>
      </p:sp>
      <p:pic>
        <p:nvPicPr>
          <p:cNvPr id="4" name="Picture 3">
            <a:extLst>
              <a:ext uri="{FF2B5EF4-FFF2-40B4-BE49-F238E27FC236}">
                <a16:creationId xmlns:a16="http://schemas.microsoft.com/office/drawing/2014/main" id="{5B7DADC6-43CF-B89D-40E7-3DF0303F1C82}"/>
              </a:ext>
            </a:extLst>
          </p:cNvPr>
          <p:cNvPicPr>
            <a:picLocks noChangeAspect="1"/>
          </p:cNvPicPr>
          <p:nvPr/>
        </p:nvPicPr>
        <p:blipFill>
          <a:blip r:embed="rId4"/>
          <a:stretch>
            <a:fillRect/>
          </a:stretch>
        </p:blipFill>
        <p:spPr>
          <a:xfrm>
            <a:off x="182217" y="219006"/>
            <a:ext cx="7315200" cy="1168400"/>
          </a:xfrm>
          <a:prstGeom prst="rect">
            <a:avLst/>
          </a:prstGeom>
        </p:spPr>
      </p:pic>
      <p:pic>
        <p:nvPicPr>
          <p:cNvPr id="10" name="Picture 9">
            <a:extLst>
              <a:ext uri="{FF2B5EF4-FFF2-40B4-BE49-F238E27FC236}">
                <a16:creationId xmlns:a16="http://schemas.microsoft.com/office/drawing/2014/main" id="{53FA08C5-B7B1-983A-0AE4-8DDA285A528A}"/>
              </a:ext>
            </a:extLst>
          </p:cNvPr>
          <p:cNvPicPr>
            <a:picLocks noChangeAspect="1"/>
          </p:cNvPicPr>
          <p:nvPr/>
        </p:nvPicPr>
        <p:blipFill>
          <a:blip r:embed="rId5"/>
          <a:stretch>
            <a:fillRect/>
          </a:stretch>
        </p:blipFill>
        <p:spPr>
          <a:xfrm>
            <a:off x="737129" y="5323083"/>
            <a:ext cx="2596873" cy="1164824"/>
          </a:xfrm>
          <a:prstGeom prst="rect">
            <a:avLst/>
          </a:prstGeom>
        </p:spPr>
      </p:pic>
      <p:sp>
        <p:nvSpPr>
          <p:cNvPr id="11" name="TextBox 10">
            <a:extLst>
              <a:ext uri="{FF2B5EF4-FFF2-40B4-BE49-F238E27FC236}">
                <a16:creationId xmlns:a16="http://schemas.microsoft.com/office/drawing/2014/main" id="{014DCDEE-FC7F-3192-AEC5-26B3450EB417}"/>
              </a:ext>
            </a:extLst>
          </p:cNvPr>
          <p:cNvSpPr txBox="1"/>
          <p:nvPr/>
        </p:nvSpPr>
        <p:spPr>
          <a:xfrm>
            <a:off x="663966" y="6477735"/>
            <a:ext cx="2743200" cy="230832"/>
          </a:xfrm>
          <a:prstGeom prst="rect">
            <a:avLst/>
          </a:prstGeom>
          <a:noFill/>
        </p:spPr>
        <p:txBody>
          <a:bodyPr wrap="square" rtlCol="0">
            <a:spAutoFit/>
          </a:bodyPr>
          <a:lstStyle/>
          <a:p>
            <a:r>
              <a:rPr lang="en-US" sz="900" dirty="0"/>
              <a:t>https://</a:t>
            </a:r>
            <a:r>
              <a:rPr lang="en-US" sz="900" dirty="0" err="1"/>
              <a:t>creativecommons.org</a:t>
            </a:r>
            <a:r>
              <a:rPr lang="en-US" sz="900" dirty="0"/>
              <a:t>/licenses/by-</a:t>
            </a:r>
            <a:r>
              <a:rPr lang="en-US" sz="900" dirty="0" err="1"/>
              <a:t>sa</a:t>
            </a:r>
            <a:r>
              <a:rPr lang="en-US" sz="900" dirty="0"/>
              <a:t>/4.0</a:t>
            </a:r>
          </a:p>
        </p:txBody>
      </p:sp>
    </p:spTree>
    <p:extLst>
      <p:ext uri="{BB962C8B-B14F-4D97-AF65-F5344CB8AC3E}">
        <p14:creationId xmlns:p14="http://schemas.microsoft.com/office/powerpoint/2010/main" val="421252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Two Calculators</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805671"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Touch the four lines in the upper right corner to access either of the calculators.</a:t>
            </a:r>
          </a:p>
          <a:p>
            <a:pPr marL="285750" indent="-285750">
              <a:buFont typeface="Arial" panose="020B0604020202020204" pitchFamily="34" charset="0"/>
              <a:buChar char="•"/>
            </a:pPr>
            <a:r>
              <a:rPr lang="en-US" sz="3200" dirty="0"/>
              <a:t>The calculator on the left is a standard calculator.</a:t>
            </a:r>
          </a:p>
          <a:p>
            <a:pPr marL="285750" indent="-285750">
              <a:buFont typeface="Arial" panose="020B0604020202020204" pitchFamily="34" charset="0"/>
              <a:buChar char="•"/>
            </a:pPr>
            <a:r>
              <a:rPr lang="en-US" sz="3200" dirty="0"/>
              <a:t>The calculator on the right is an RPN (HP-style) calculator.</a:t>
            </a:r>
          </a:p>
          <a:p>
            <a:pPr marL="285750" indent="-285750">
              <a:buFont typeface="Arial" panose="020B0604020202020204" pitchFamily="34" charset="0"/>
              <a:buChar char="•"/>
            </a:pPr>
            <a:r>
              <a:rPr lang="en-US" sz="3200" dirty="0"/>
              <a:t>Click a calculator, or click the left arrow to return to your exam.</a:t>
            </a:r>
          </a:p>
        </p:txBody>
      </p:sp>
    </p:spTree>
    <p:extLst>
      <p:ext uri="{BB962C8B-B14F-4D97-AF65-F5344CB8AC3E}">
        <p14:creationId xmlns:p14="http://schemas.microsoft.com/office/powerpoint/2010/main" val="325841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Standard Calculator</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Here is the standard calculator.</a:t>
            </a:r>
          </a:p>
          <a:p>
            <a:pPr marL="285750" indent="-285750">
              <a:buFont typeface="Arial" panose="020B0604020202020204" pitchFamily="34" charset="0"/>
              <a:buChar char="•"/>
            </a:pPr>
            <a:r>
              <a:rPr lang="en-US" sz="3200" dirty="0"/>
              <a:t>Click the back triangle in the bottom left when you are done with the calculator.</a:t>
            </a:r>
          </a:p>
        </p:txBody>
      </p:sp>
    </p:spTree>
    <p:extLst>
      <p:ext uri="{BB962C8B-B14F-4D97-AF65-F5344CB8AC3E}">
        <p14:creationId xmlns:p14="http://schemas.microsoft.com/office/powerpoint/2010/main" val="3226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RPN Calculator</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Here is the RPN (HP-style) calculator.</a:t>
            </a:r>
          </a:p>
          <a:p>
            <a:pPr marL="285750" indent="-285750">
              <a:buFont typeface="Arial" panose="020B0604020202020204" pitchFamily="34" charset="0"/>
              <a:buChar char="•"/>
            </a:pPr>
            <a:r>
              <a:rPr lang="en-US" sz="3200" dirty="0"/>
              <a:t>Click the back triangle in the bottom left when you are done with the calculator.</a:t>
            </a:r>
          </a:p>
        </p:txBody>
      </p:sp>
    </p:spTree>
    <p:extLst>
      <p:ext uri="{BB962C8B-B14F-4D97-AF65-F5344CB8AC3E}">
        <p14:creationId xmlns:p14="http://schemas.microsoft.com/office/powerpoint/2010/main" val="333315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Taking the Exam</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632378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candidate has selected answer B for question 3.</a:t>
            </a:r>
          </a:p>
          <a:p>
            <a:pPr marL="285750" indent="-285750">
              <a:buFont typeface="Arial" panose="020B0604020202020204" pitchFamily="34" charset="0"/>
              <a:buChar char="•"/>
            </a:pPr>
            <a:r>
              <a:rPr lang="en-US" sz="3200" dirty="0"/>
              <a:t>The orange bubble in the top left of the black bar indicates that the candidate has skipped question 2.</a:t>
            </a:r>
          </a:p>
          <a:p>
            <a:pPr marL="285750" indent="-285750">
              <a:buFont typeface="Arial" panose="020B0604020202020204" pitchFamily="34" charset="0"/>
              <a:buChar char="•"/>
            </a:pPr>
            <a:r>
              <a:rPr lang="en-US" sz="3200" dirty="0"/>
              <a:t>The number in the top right of the black bar indicates the number of questions remaining.</a:t>
            </a:r>
          </a:p>
        </p:txBody>
      </p:sp>
    </p:spTree>
    <p:extLst>
      <p:ext uri="{BB962C8B-B14F-4D97-AF65-F5344CB8AC3E}">
        <p14:creationId xmlns:p14="http://schemas.microsoft.com/office/powerpoint/2010/main" val="44970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Ready to Grade Exam</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18876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When all questions have been answered, the number of questions remaining changes to a GRADE EXAM button.</a:t>
            </a:r>
          </a:p>
          <a:p>
            <a:pPr marL="285750" indent="-285750">
              <a:buFont typeface="Arial" panose="020B0604020202020204" pitchFamily="34" charset="0"/>
              <a:buChar char="•"/>
            </a:pPr>
            <a:r>
              <a:rPr lang="en-US" sz="3200" dirty="0"/>
              <a:t>A second GRADE EXAM appears at the bottom of the exam.</a:t>
            </a:r>
          </a:p>
          <a:p>
            <a:pPr marL="285750" indent="-285750">
              <a:buFont typeface="Arial" panose="020B0604020202020204" pitchFamily="34" charset="0"/>
              <a:buChar char="•"/>
            </a:pPr>
            <a:r>
              <a:rPr lang="en-US" sz="3200" dirty="0"/>
              <a:t>You are free to review your answers prior to clicking GRADE EXAM.</a:t>
            </a:r>
          </a:p>
        </p:txBody>
      </p:sp>
    </p:spTree>
    <p:extLst>
      <p:ext uri="{BB962C8B-B14F-4D97-AF65-F5344CB8AC3E}">
        <p14:creationId xmlns:p14="http://schemas.microsoft.com/office/powerpoint/2010/main" val="3619592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Waiting on VE</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After you click GRADE EXAM, one of the Volunteer Examiners must authorize your request.</a:t>
            </a:r>
          </a:p>
          <a:p>
            <a:pPr marL="285750" indent="-285750">
              <a:buFont typeface="Arial" panose="020B0604020202020204" pitchFamily="34" charset="0"/>
              <a:buChar char="•"/>
            </a:pPr>
            <a:r>
              <a:rPr lang="en-US" sz="3200" dirty="0"/>
              <a:t>Please raise your hand, so a Volunteer Examiner can come over to assist you.</a:t>
            </a:r>
          </a:p>
        </p:txBody>
      </p:sp>
    </p:spTree>
    <p:extLst>
      <p:ext uri="{BB962C8B-B14F-4D97-AF65-F5344CB8AC3E}">
        <p14:creationId xmlns:p14="http://schemas.microsoft.com/office/powerpoint/2010/main" val="410023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You Passed!</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57308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Your score is presented in Green.</a:t>
            </a:r>
          </a:p>
          <a:p>
            <a:pPr marL="285750" indent="-285750">
              <a:buFont typeface="Arial" panose="020B0604020202020204" pitchFamily="34" charset="0"/>
              <a:buChar char="•"/>
            </a:pPr>
            <a:r>
              <a:rPr lang="en-US" sz="3200" dirty="0"/>
              <a:t>You are not permitted to see which questions you missed.</a:t>
            </a:r>
          </a:p>
          <a:p>
            <a:pPr marL="285750" indent="-285750">
              <a:buFont typeface="Arial" panose="020B0604020202020204" pitchFamily="34" charset="0"/>
              <a:buChar char="•"/>
            </a:pPr>
            <a:r>
              <a:rPr lang="en-US" sz="3200" dirty="0"/>
              <a:t>If you have studied, you may take the next exam. (If you have not studied, you would be unlikely to pass.)</a:t>
            </a:r>
          </a:p>
          <a:p>
            <a:pPr marL="285750" indent="-285750">
              <a:buFont typeface="Arial" panose="020B0604020202020204" pitchFamily="34" charset="0"/>
              <a:buChar char="•"/>
            </a:pPr>
            <a:r>
              <a:rPr lang="en-US" sz="3200" dirty="0"/>
              <a:t>If you are finished, please click FINISH AND SIGN FORMS.</a:t>
            </a:r>
          </a:p>
        </p:txBody>
      </p:sp>
    </p:spTree>
    <p:extLst>
      <p:ext uri="{BB962C8B-B14F-4D97-AF65-F5344CB8AC3E}">
        <p14:creationId xmlns:p14="http://schemas.microsoft.com/office/powerpoint/2010/main" val="7283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Confirm</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Press FINISH AND SIGN again to confirm that you really are finished.</a:t>
            </a:r>
          </a:p>
          <a:p>
            <a:pPr marL="285750" indent="-285750">
              <a:buFont typeface="Arial" panose="020B0604020202020204" pitchFamily="34" charset="0"/>
              <a:buChar char="•"/>
            </a:pPr>
            <a:r>
              <a:rPr lang="en-US" sz="3200" dirty="0"/>
              <a:t>If you have an expired Amateur Radio license, be sure to inform the Volunteer Examiner. You may be eligible for element credit.</a:t>
            </a:r>
          </a:p>
        </p:txBody>
      </p:sp>
    </p:spTree>
    <p:extLst>
      <p:ext uri="{BB962C8B-B14F-4D97-AF65-F5344CB8AC3E}">
        <p14:creationId xmlns:p14="http://schemas.microsoft.com/office/powerpoint/2010/main" val="396498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668346" cy="727104"/>
          </a:xfrm>
        </p:spPr>
        <p:txBody>
          <a:bodyPr>
            <a:noAutofit/>
          </a:bodyPr>
          <a:lstStyle/>
          <a:p>
            <a:r>
              <a:rPr lang="en-US" sz="4800" dirty="0">
                <a:solidFill>
                  <a:schemeClr val="accent1">
                    <a:lumMod val="50000"/>
                  </a:schemeClr>
                </a:solidFill>
              </a:rPr>
              <a:t>Ready to Review Forms</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There are two documents that you will be signing electronically.</a:t>
            </a:r>
          </a:p>
          <a:p>
            <a:pPr marL="285750" indent="-285750">
              <a:buFont typeface="Arial" panose="020B0604020202020204" pitchFamily="34" charset="0"/>
              <a:buChar char="•"/>
            </a:pPr>
            <a:r>
              <a:rPr lang="en-US" sz="3200" dirty="0"/>
              <a:t>Click each of the two blue buttons to review them prior to signing.</a:t>
            </a:r>
          </a:p>
        </p:txBody>
      </p:sp>
    </p:spTree>
    <p:extLst>
      <p:ext uri="{BB962C8B-B14F-4D97-AF65-F5344CB8AC3E}">
        <p14:creationId xmlns:p14="http://schemas.microsoft.com/office/powerpoint/2010/main" val="104504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668346" cy="727104"/>
          </a:xfrm>
        </p:spPr>
        <p:txBody>
          <a:bodyPr>
            <a:noAutofit/>
          </a:bodyPr>
          <a:lstStyle/>
          <a:p>
            <a:r>
              <a:rPr lang="en-US" sz="4800" dirty="0">
                <a:solidFill>
                  <a:schemeClr val="accent1">
                    <a:lumMod val="50000"/>
                  </a:schemeClr>
                </a:solidFill>
              </a:rPr>
              <a:t>Change Call Sign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917096"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If you have earned an upgrade to an Amateur Extra license, you may optionally change your call sign systematically.</a:t>
            </a:r>
          </a:p>
          <a:p>
            <a:pPr marL="285750" indent="-285750">
              <a:buFont typeface="Arial" panose="020B0604020202020204" pitchFamily="34" charset="0"/>
              <a:buChar char="•"/>
            </a:pPr>
            <a:r>
              <a:rPr lang="en-US" sz="3200" dirty="0"/>
              <a:t>If you do, you would give up your current call sign and receive a new 2x2 call sign beginning with the letter A.</a:t>
            </a:r>
          </a:p>
        </p:txBody>
      </p:sp>
    </p:spTree>
    <p:extLst>
      <p:ext uri="{BB962C8B-B14F-4D97-AF65-F5344CB8AC3E}">
        <p14:creationId xmlns:p14="http://schemas.microsoft.com/office/powerpoint/2010/main" val="339643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58A818-FEB6-6547-BD9C-EB9E6B5E5908}"/>
              </a:ext>
            </a:extLst>
          </p:cNvPr>
          <p:cNvSpPr txBox="1"/>
          <p:nvPr/>
        </p:nvSpPr>
        <p:spPr>
          <a:xfrm>
            <a:off x="409160" y="1185597"/>
            <a:ext cx="10836966" cy="5509200"/>
          </a:xfrm>
          <a:prstGeom prst="rect">
            <a:avLst/>
          </a:prstGeom>
          <a:noFill/>
        </p:spPr>
        <p:txBody>
          <a:bodyPr wrap="square" rtlCol="0">
            <a:spAutoFit/>
          </a:bodyPr>
          <a:lstStyle/>
          <a:p>
            <a:pPr marL="285750" indent="-285750">
              <a:buFont typeface="Arial" panose="020B0604020202020204" pitchFamily="34" charset="0"/>
              <a:buChar char="•"/>
            </a:pPr>
            <a:r>
              <a:rPr lang="en-US" sz="3200"/>
              <a:t>Please silence your cell phones.</a:t>
            </a:r>
          </a:p>
          <a:p>
            <a:pPr marL="285750" indent="-285750">
              <a:buFont typeface="Arial" panose="020B0604020202020204" pitchFamily="34" charset="0"/>
              <a:buChar char="•"/>
            </a:pPr>
            <a:r>
              <a:rPr lang="en-US" sz="3200" dirty="0"/>
              <a:t>You may not leave the room during the exam. If you need to use the restroom, please do so prior to the start of the exam.</a:t>
            </a:r>
          </a:p>
          <a:p>
            <a:pPr marL="285750" indent="-285750">
              <a:buFont typeface="Arial" panose="020B0604020202020204" pitchFamily="34" charset="0"/>
              <a:buChar char="•"/>
            </a:pPr>
            <a:r>
              <a:rPr lang="en-US" sz="3200" dirty="0"/>
              <a:t>Please place personal belongings under your chair or table during the test.</a:t>
            </a:r>
          </a:p>
          <a:p>
            <a:pPr marL="285750" indent="-285750">
              <a:buFont typeface="Arial" panose="020B0604020202020204" pitchFamily="34" charset="0"/>
              <a:buChar char="•"/>
            </a:pPr>
            <a:r>
              <a:rPr lang="en-US" sz="3200" dirty="0"/>
              <a:t>Please remain quiet during the exam. Please be courteous toward others who may still be testing after you complete your exam.</a:t>
            </a:r>
          </a:p>
          <a:p>
            <a:pPr marL="285750" indent="-285750">
              <a:buFont typeface="Arial" panose="020B0604020202020204" pitchFamily="34" charset="0"/>
              <a:buChar char="•"/>
            </a:pPr>
            <a:r>
              <a:rPr lang="en-US" sz="3200" dirty="0"/>
              <a:t>Please remain seated. If you need assistance, please raise your hand.</a:t>
            </a:r>
          </a:p>
        </p:txBody>
      </p:sp>
    </p:spTree>
    <p:extLst>
      <p:ext uri="{BB962C8B-B14F-4D97-AF65-F5344CB8AC3E}">
        <p14:creationId xmlns:p14="http://schemas.microsoft.com/office/powerpoint/2010/main" val="3715217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615337" cy="727104"/>
          </a:xfrm>
        </p:spPr>
        <p:txBody>
          <a:bodyPr>
            <a:noAutofit/>
          </a:bodyPr>
          <a:lstStyle/>
          <a:p>
            <a:r>
              <a:rPr lang="en-US" sz="4800" dirty="0">
                <a:solidFill>
                  <a:schemeClr val="accent1">
                    <a:lumMod val="50000"/>
                  </a:schemeClr>
                </a:solidFill>
              </a:rPr>
              <a:t>Review Quick Form 605</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480313"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Note the six bullet points you are certifying when you sign.</a:t>
            </a:r>
          </a:p>
          <a:p>
            <a:pPr marL="457200" indent="-457200">
              <a:buFont typeface="Arial" panose="020B0604020202020204" pitchFamily="34" charset="0"/>
              <a:buChar char="•"/>
            </a:pPr>
            <a:r>
              <a:rPr lang="en-US" sz="3200" dirty="0"/>
              <a:t>If you notice any errors in the information on the form, please inform the Volunteer Examiner who is assisting you with the signing process.</a:t>
            </a:r>
          </a:p>
          <a:p>
            <a:pPr marL="457200" indent="-457200">
              <a:buFont typeface="Arial" panose="020B0604020202020204" pitchFamily="34" charset="0"/>
              <a:buChar char="•"/>
            </a:pPr>
            <a:r>
              <a:rPr lang="en-US" sz="3200" dirty="0"/>
              <a:t>Press the CLOSE button on the bottom right when done.</a:t>
            </a:r>
          </a:p>
        </p:txBody>
      </p:sp>
    </p:spTree>
    <p:extLst>
      <p:ext uri="{BB962C8B-B14F-4D97-AF65-F5344CB8AC3E}">
        <p14:creationId xmlns:p14="http://schemas.microsoft.com/office/powerpoint/2010/main" val="56914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973146" cy="727104"/>
          </a:xfrm>
        </p:spPr>
        <p:txBody>
          <a:bodyPr>
            <a:noAutofit/>
          </a:bodyPr>
          <a:lstStyle/>
          <a:p>
            <a:r>
              <a:rPr lang="en-US" sz="4800" dirty="0">
                <a:solidFill>
                  <a:schemeClr val="accent1">
                    <a:lumMod val="50000"/>
                  </a:schemeClr>
                </a:solidFill>
              </a:rPr>
              <a:t>Review Quick Form 605</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4716576" y="2138912"/>
            <a:ext cx="7243091" cy="4526932"/>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3763618"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If you rotate the tablet, you get a larger view of the form.</a:t>
            </a:r>
          </a:p>
          <a:p>
            <a:pPr marL="285750" indent="-285750">
              <a:buFont typeface="Arial" panose="020B0604020202020204" pitchFamily="34" charset="0"/>
              <a:buChar char="•"/>
            </a:pPr>
            <a:r>
              <a:rPr lang="en-US" sz="3200" dirty="0"/>
              <a:t>Use your finger to scroll to the bottom.</a:t>
            </a:r>
          </a:p>
        </p:txBody>
      </p:sp>
    </p:spTree>
    <p:extLst>
      <p:ext uri="{BB962C8B-B14F-4D97-AF65-F5344CB8AC3E}">
        <p14:creationId xmlns:p14="http://schemas.microsoft.com/office/powerpoint/2010/main" val="202618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Review CSCE</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493566"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If you notice any errors in the information on the form, please inform the Volunteer Examiner who is assisting you with the signing process.</a:t>
            </a:r>
          </a:p>
          <a:p>
            <a:pPr marL="457200" indent="-457200">
              <a:buFont typeface="Arial" panose="020B0604020202020204" pitchFamily="34" charset="0"/>
              <a:buChar char="•"/>
            </a:pPr>
            <a:r>
              <a:rPr lang="en-US" sz="3200" dirty="0"/>
              <a:t>Press the CLOSE button on the bottom right when done.</a:t>
            </a:r>
          </a:p>
          <a:p>
            <a:pPr marL="457200" indent="-457200">
              <a:buFont typeface="Arial" panose="020B0604020202020204" pitchFamily="34" charset="0"/>
              <a:buChar char="•"/>
            </a:pPr>
            <a:r>
              <a:rPr lang="en-US" sz="3200" dirty="0"/>
              <a:t>You will receive a signed copy of this form by email.</a:t>
            </a:r>
          </a:p>
        </p:txBody>
      </p:sp>
    </p:spTree>
    <p:extLst>
      <p:ext uri="{BB962C8B-B14F-4D97-AF65-F5344CB8AC3E}">
        <p14:creationId xmlns:p14="http://schemas.microsoft.com/office/powerpoint/2010/main" val="2774079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Review CSCE</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4716575" y="2138912"/>
            <a:ext cx="7243093" cy="4526932"/>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3790122"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If you rotate the tablet, you get a larger view of the form.</a:t>
            </a:r>
          </a:p>
          <a:p>
            <a:pPr marL="285750" indent="-285750">
              <a:buFont typeface="Arial" panose="020B0604020202020204" pitchFamily="34" charset="0"/>
              <a:buChar char="•"/>
            </a:pPr>
            <a:r>
              <a:rPr lang="en-US" sz="3200" dirty="0"/>
              <a:t>Use your finger to scroll to the bottom.</a:t>
            </a:r>
          </a:p>
        </p:txBody>
      </p:sp>
    </p:spTree>
    <p:extLst>
      <p:ext uri="{BB962C8B-B14F-4D97-AF65-F5344CB8AC3E}">
        <p14:creationId xmlns:p14="http://schemas.microsoft.com/office/powerpoint/2010/main" val="1628171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Ready to Sign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565867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Type your name on the line below the red message.</a:t>
            </a:r>
          </a:p>
          <a:p>
            <a:pPr marL="285750" indent="-285750">
              <a:buFont typeface="Arial" panose="020B0604020202020204" pitchFamily="34" charset="0"/>
              <a:buChar char="•"/>
            </a:pPr>
            <a:r>
              <a:rPr lang="en-US" sz="3200" dirty="0"/>
              <a:t>Sign in the box.</a:t>
            </a:r>
          </a:p>
        </p:txBody>
      </p:sp>
    </p:spTree>
    <p:extLst>
      <p:ext uri="{BB962C8B-B14F-4D97-AF65-F5344CB8AC3E}">
        <p14:creationId xmlns:p14="http://schemas.microsoft.com/office/powerpoint/2010/main" val="2239550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Ready to Sign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t>If you are not satisfied with your signature, click CLEAR SIGNATURE and try again.</a:t>
            </a:r>
          </a:p>
          <a:p>
            <a:pPr marL="285750" indent="-285750">
              <a:buFont typeface="Arial" panose="020B0604020202020204" pitchFamily="34" charset="0"/>
              <a:buChar char="•"/>
            </a:pPr>
            <a:r>
              <a:rPr lang="en-US" sz="3200" dirty="0"/>
              <a:t>When you are satisfied, click the green SIGN DOCUMENTS button.</a:t>
            </a:r>
          </a:p>
        </p:txBody>
      </p:sp>
    </p:spTree>
    <p:extLst>
      <p:ext uri="{BB962C8B-B14F-4D97-AF65-F5344CB8AC3E}">
        <p14:creationId xmlns:p14="http://schemas.microsoft.com/office/powerpoint/2010/main" val="283695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Finish Session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Click the FINISH SESSION button.</a:t>
            </a:r>
          </a:p>
        </p:txBody>
      </p:sp>
    </p:spTree>
    <p:extLst>
      <p:ext uri="{BB962C8B-B14F-4D97-AF65-F5344CB8AC3E}">
        <p14:creationId xmlns:p14="http://schemas.microsoft.com/office/powerpoint/2010/main" val="73367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Congratulations!</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6622774"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Congratulations on your new license.</a:t>
            </a:r>
          </a:p>
          <a:p>
            <a:pPr marL="285750" indent="-285750">
              <a:buFont typeface="Arial" panose="020B0604020202020204" pitchFamily="34" charset="0"/>
              <a:buChar char="•"/>
            </a:pPr>
            <a:r>
              <a:rPr lang="en-US" sz="3200" dirty="0"/>
              <a:t>Please return the tablet to the VE who is assisting you.</a:t>
            </a:r>
          </a:p>
          <a:p>
            <a:pPr marL="285750" indent="-285750">
              <a:buFont typeface="Arial" panose="020B0604020202020204" pitchFamily="34" charset="0"/>
              <a:buChar char="•"/>
            </a:pPr>
            <a:r>
              <a:rPr lang="en-US" sz="3200" dirty="0"/>
              <a:t>If you earned an upgrade, you can use your new privileges as soon as you receive your CSCE by adding an /AG or /AE after your current call sign.</a:t>
            </a:r>
          </a:p>
        </p:txBody>
      </p:sp>
    </p:spTree>
    <p:extLst>
      <p:ext uri="{BB962C8B-B14F-4D97-AF65-F5344CB8AC3E}">
        <p14:creationId xmlns:p14="http://schemas.microsoft.com/office/powerpoint/2010/main" val="2407767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Next Steps</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10379765"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If you earned a new license, you should receive an email from the FCC the next business day, with instructions how to pay your $35.00 fee. Pay using a laptop or desktop computer, since the FCC can not handle payments made on tablets of smart phones.</a:t>
            </a:r>
          </a:p>
          <a:p>
            <a:pPr marL="285750" indent="-285750">
              <a:buFont typeface="Arial" panose="020B0604020202020204" pitchFamily="34" charset="0"/>
              <a:buChar char="•"/>
            </a:pPr>
            <a:r>
              <a:rPr lang="en-US" sz="3200" dirty="0"/>
              <a:t>You should receive an email with instructions on how to download your license in PDF format the next business day if no payment is due, or the day after you submit your payment.</a:t>
            </a:r>
          </a:p>
        </p:txBody>
      </p:sp>
    </p:spTree>
    <p:extLst>
      <p:ext uri="{BB962C8B-B14F-4D97-AF65-F5344CB8AC3E}">
        <p14:creationId xmlns:p14="http://schemas.microsoft.com/office/powerpoint/2010/main" val="275861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If You Did NOT Pass …</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546575"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Please do not get discouraged.</a:t>
            </a:r>
          </a:p>
          <a:p>
            <a:pPr marL="457200" indent="-457200">
              <a:buFont typeface="Arial" panose="020B0604020202020204" pitchFamily="34" charset="0"/>
              <a:buChar char="•"/>
            </a:pPr>
            <a:r>
              <a:rPr lang="en-US" sz="3200" dirty="0"/>
              <a:t>We recommend Study Mode on </a:t>
            </a:r>
            <a:r>
              <a:rPr lang="en-US" sz="3200" dirty="0" err="1"/>
              <a:t>hamstudy.org</a:t>
            </a:r>
            <a:r>
              <a:rPr lang="en-US" sz="3200" dirty="0"/>
              <a:t> (register for a free account).</a:t>
            </a:r>
          </a:p>
          <a:p>
            <a:pPr marL="457200" indent="-457200">
              <a:buFont typeface="Arial" panose="020B0604020202020204" pitchFamily="34" charset="0"/>
              <a:buChar char="•"/>
            </a:pPr>
            <a:r>
              <a:rPr lang="en-US" sz="3200" dirty="0"/>
              <a:t>If you wish to make another attempt today, you will need to pay an additional $14.00 fee.</a:t>
            </a:r>
          </a:p>
          <a:p>
            <a:pPr marL="457200" indent="-457200">
              <a:buFont typeface="Arial" panose="020B0604020202020204" pitchFamily="34" charset="0"/>
              <a:buChar char="•"/>
            </a:pPr>
            <a:r>
              <a:rPr lang="en-US" sz="3200" dirty="0"/>
              <a:t>Otherwise, please return the tablet.</a:t>
            </a:r>
          </a:p>
        </p:txBody>
      </p:sp>
    </p:spTree>
    <p:extLst>
      <p:ext uri="{BB962C8B-B14F-4D97-AF65-F5344CB8AC3E}">
        <p14:creationId xmlns:p14="http://schemas.microsoft.com/office/powerpoint/2010/main" val="48450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Initial Tablet Screen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tretch>
            <a:fillRect/>
          </a:stretch>
        </p:blipFill>
        <p:spPr>
          <a:xfrm>
            <a:off x="7587548" y="305013"/>
            <a:ext cx="3789026" cy="6062444"/>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5539409"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This is the screen you will see when you receive your tablet.</a:t>
            </a:r>
          </a:p>
          <a:p>
            <a:pPr marL="285750" indent="-285750">
              <a:buFont typeface="Arial" panose="020B0604020202020204" pitchFamily="34" charset="0"/>
              <a:buChar char="•"/>
            </a:pPr>
            <a:r>
              <a:rPr lang="en-US" sz="3200" dirty="0"/>
              <a:t>Click on the light green JOIN EXAM SESSION to begin.</a:t>
            </a:r>
          </a:p>
        </p:txBody>
      </p:sp>
    </p:spTree>
    <p:extLst>
      <p:ext uri="{BB962C8B-B14F-4D97-AF65-F5344CB8AC3E}">
        <p14:creationId xmlns:p14="http://schemas.microsoft.com/office/powerpoint/2010/main" val="1094225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A4F7-C968-E649-B1A3-E5D7C4467EF2}"/>
              </a:ext>
            </a:extLst>
          </p:cNvPr>
          <p:cNvSpPr>
            <a:spLocks noGrp="1"/>
          </p:cNvSpPr>
          <p:nvPr>
            <p:ph type="title"/>
          </p:nvPr>
        </p:nvSpPr>
        <p:spPr/>
        <p:txBody>
          <a:bodyPr/>
          <a:lstStyle/>
          <a:p>
            <a:r>
              <a:rPr lang="en-US" dirty="0"/>
              <a:t>For more information:</a:t>
            </a:r>
          </a:p>
        </p:txBody>
      </p:sp>
      <p:sp>
        <p:nvSpPr>
          <p:cNvPr id="6" name="TextBox 5">
            <a:extLst>
              <a:ext uri="{FF2B5EF4-FFF2-40B4-BE49-F238E27FC236}">
                <a16:creationId xmlns:a16="http://schemas.microsoft.com/office/drawing/2014/main" id="{ED7CC4AD-5F89-6E42-B323-E22FED8C5FF3}"/>
              </a:ext>
            </a:extLst>
          </p:cNvPr>
          <p:cNvSpPr txBox="1"/>
          <p:nvPr/>
        </p:nvSpPr>
        <p:spPr>
          <a:xfrm>
            <a:off x="781877" y="2259017"/>
            <a:ext cx="877293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Refer to the What’s Next … handout.</a:t>
            </a:r>
          </a:p>
          <a:p>
            <a:pPr marL="457200" indent="-457200">
              <a:buFont typeface="Arial" panose="020B0604020202020204" pitchFamily="34" charset="0"/>
              <a:buChar char="•"/>
            </a:pPr>
            <a:r>
              <a:rPr lang="en-US" sz="3200" dirty="0"/>
              <a:t>Refer to </a:t>
            </a:r>
            <a:r>
              <a:rPr lang="en-US" sz="3200" dirty="0">
                <a:hlinkClick r:id="rId2"/>
              </a:rPr>
              <a:t>https://aa7hw.org</a:t>
            </a:r>
            <a:r>
              <a:rPr lang="en-US" sz="3200" dirty="0"/>
              <a:t> for more information on earning or upgrading your license, including resources, studying, and online license exam sessions.</a:t>
            </a:r>
          </a:p>
          <a:p>
            <a:pPr marL="457200" indent="-457200">
              <a:buFont typeface="Arial" panose="020B0604020202020204" pitchFamily="34" charset="0"/>
              <a:buChar char="•"/>
            </a:pPr>
            <a:r>
              <a:rPr lang="en-US" sz="3200" dirty="0"/>
              <a:t>If you earned an Amateur Extra license, we invite you to join our team as a Volunteer Examiner. Please see the above website for </a:t>
            </a:r>
            <a:r>
              <a:rPr lang="en-US" sz="3200"/>
              <a:t>more information.</a:t>
            </a:r>
            <a:endParaRPr lang="en-US" sz="3200" dirty="0"/>
          </a:p>
        </p:txBody>
      </p:sp>
    </p:spTree>
    <p:extLst>
      <p:ext uri="{BB962C8B-B14F-4D97-AF65-F5344CB8AC3E}">
        <p14:creationId xmlns:p14="http://schemas.microsoft.com/office/powerpoint/2010/main" val="106824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522572" cy="727104"/>
          </a:xfrm>
        </p:spPr>
        <p:txBody>
          <a:bodyPr>
            <a:noAutofit/>
          </a:bodyPr>
          <a:lstStyle/>
          <a:p>
            <a:r>
              <a:rPr lang="en-US" sz="4800" dirty="0">
                <a:solidFill>
                  <a:schemeClr val="accent1">
                    <a:lumMod val="50000"/>
                  </a:schemeClr>
                </a:solidFill>
              </a:rPr>
              <a:t>Fill in Requested Items</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6" cy="6062441"/>
          </a:xfrm>
        </p:spPr>
      </p:pic>
      <p:sp>
        <p:nvSpPr>
          <p:cNvPr id="7" name="TextBox 6">
            <a:extLst>
              <a:ext uri="{FF2B5EF4-FFF2-40B4-BE49-F238E27FC236}">
                <a16:creationId xmlns:a16="http://schemas.microsoft.com/office/drawing/2014/main" id="{B358A818-FEB6-6547-BD9C-EB9E6B5E5908}"/>
              </a:ext>
            </a:extLst>
          </p:cNvPr>
          <p:cNvSpPr txBox="1"/>
          <p:nvPr/>
        </p:nvSpPr>
        <p:spPr>
          <a:xfrm>
            <a:off x="781877" y="2259017"/>
            <a:ext cx="602974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Team Identifier is AA7HW.</a:t>
            </a:r>
          </a:p>
          <a:p>
            <a:pPr marL="285750" indent="-285750">
              <a:buFont typeface="Arial" panose="020B0604020202020204" pitchFamily="34" charset="0"/>
              <a:buChar char="•"/>
            </a:pPr>
            <a:r>
              <a:rPr lang="en-US" sz="3200" dirty="0"/>
              <a:t>On the second line, enter the 4-digit User PIN that you received when you registered.</a:t>
            </a:r>
          </a:p>
          <a:p>
            <a:pPr marL="285750" indent="-285750">
              <a:buFont typeface="Arial" panose="020B0604020202020204" pitchFamily="34" charset="0"/>
              <a:buChar char="•"/>
            </a:pPr>
            <a:r>
              <a:rPr lang="en-US" sz="3200" dirty="0"/>
              <a:t>Click JOIN SESSION.</a:t>
            </a:r>
          </a:p>
        </p:txBody>
      </p:sp>
    </p:spTree>
    <p:extLst>
      <p:ext uri="{BB962C8B-B14F-4D97-AF65-F5344CB8AC3E}">
        <p14:creationId xmlns:p14="http://schemas.microsoft.com/office/powerpoint/2010/main" val="298758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Join Exam Session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1"/>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This candidate’s User PIN is 4963.</a:t>
            </a:r>
          </a:p>
          <a:p>
            <a:pPr marL="285750" indent="-285750">
              <a:buFont typeface="Arial" panose="020B0604020202020204" pitchFamily="34" charset="0"/>
              <a:buChar char="•"/>
            </a:pPr>
            <a:r>
              <a:rPr lang="en-US" sz="3200" dirty="0"/>
              <a:t>The candidate is about to click JOIN SESSION.</a:t>
            </a:r>
          </a:p>
        </p:txBody>
      </p:sp>
    </p:spTree>
    <p:extLst>
      <p:ext uri="{BB962C8B-B14F-4D97-AF65-F5344CB8AC3E}">
        <p14:creationId xmlns:p14="http://schemas.microsoft.com/office/powerpoint/2010/main" val="7850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Requesting to Join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6323788"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After you click JOIN SESSION, one of the Volunteer Examiners must authorize your request.</a:t>
            </a:r>
          </a:p>
          <a:p>
            <a:pPr marL="285750" indent="-285750">
              <a:buFont typeface="Arial" panose="020B0604020202020204" pitchFamily="34" charset="0"/>
              <a:buChar char="•"/>
            </a:pPr>
            <a:r>
              <a:rPr lang="en-US" sz="3200" dirty="0"/>
              <a:t>Please be patient.</a:t>
            </a:r>
          </a:p>
        </p:txBody>
      </p:sp>
    </p:spTree>
    <p:extLst>
      <p:ext uri="{BB962C8B-B14F-4D97-AF65-F5344CB8AC3E}">
        <p14:creationId xmlns:p14="http://schemas.microsoft.com/office/powerpoint/2010/main" val="167804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940694" cy="727104"/>
          </a:xfrm>
        </p:spPr>
        <p:txBody>
          <a:bodyPr>
            <a:noAutofit/>
          </a:bodyPr>
          <a:lstStyle/>
          <a:p>
            <a:r>
              <a:rPr lang="en-US" sz="4800" dirty="0">
                <a:solidFill>
                  <a:schemeClr val="accent1">
                    <a:lumMod val="50000"/>
                  </a:schemeClr>
                </a:solidFill>
              </a:rPr>
              <a:t>Review your Information</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After your request to join has been approved, you will see a summary of the information you supplied when you registered.</a:t>
            </a:r>
          </a:p>
          <a:p>
            <a:pPr marL="285750" indent="-285750">
              <a:buFont typeface="Arial" panose="020B0604020202020204" pitchFamily="34" charset="0"/>
              <a:buChar char="•"/>
            </a:pPr>
            <a:r>
              <a:rPr lang="en-US" sz="3200" dirty="0"/>
              <a:t>Please review this information, then click START EXAM.</a:t>
            </a:r>
          </a:p>
        </p:txBody>
      </p:sp>
    </p:spTree>
    <p:extLst>
      <p:ext uri="{BB962C8B-B14F-4D97-AF65-F5344CB8AC3E}">
        <p14:creationId xmlns:p14="http://schemas.microsoft.com/office/powerpoint/2010/main" val="393113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Waiting on VE</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5314122"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After you click START EXAM, one of the Volunteer Examiners must authorize your request.</a:t>
            </a:r>
          </a:p>
          <a:p>
            <a:pPr marL="285750" indent="-285750">
              <a:buFont typeface="Arial" panose="020B0604020202020204" pitchFamily="34" charset="0"/>
              <a:buChar char="•"/>
            </a:pPr>
            <a:r>
              <a:rPr lang="en-US" sz="3200" dirty="0"/>
              <a:t>Please be patient.</a:t>
            </a:r>
          </a:p>
        </p:txBody>
      </p:sp>
    </p:spTree>
    <p:extLst>
      <p:ext uri="{BB962C8B-B14F-4D97-AF65-F5344CB8AC3E}">
        <p14:creationId xmlns:p14="http://schemas.microsoft.com/office/powerpoint/2010/main" val="307171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BC1FC-C30B-7544-B305-26C3BF22D2CD}"/>
              </a:ext>
            </a:extLst>
          </p:cNvPr>
          <p:cNvSpPr>
            <a:spLocks noGrp="1"/>
          </p:cNvSpPr>
          <p:nvPr>
            <p:ph type="title"/>
          </p:nvPr>
        </p:nvSpPr>
        <p:spPr>
          <a:xfrm>
            <a:off x="646854" y="1300480"/>
            <a:ext cx="6323789" cy="727104"/>
          </a:xfrm>
        </p:spPr>
        <p:txBody>
          <a:bodyPr>
            <a:noAutofit/>
          </a:bodyPr>
          <a:lstStyle/>
          <a:p>
            <a:r>
              <a:rPr lang="en-US" sz="4800" dirty="0">
                <a:solidFill>
                  <a:schemeClr val="accent1">
                    <a:lumMod val="50000"/>
                  </a:schemeClr>
                </a:solidFill>
              </a:rPr>
              <a:t>Ready to Begin Exam</a:t>
            </a:r>
            <a:br>
              <a:rPr lang="en-US" sz="4800" dirty="0">
                <a:solidFill>
                  <a:schemeClr val="accent1">
                    <a:lumMod val="50000"/>
                  </a:schemeClr>
                </a:solidFill>
              </a:rPr>
            </a:br>
            <a:br>
              <a:rPr lang="en-US" sz="4800" dirty="0">
                <a:solidFill>
                  <a:schemeClr val="accent1">
                    <a:lumMod val="50000"/>
                  </a:schemeClr>
                </a:solidFill>
              </a:rPr>
            </a:br>
            <a:endParaRPr lang="en-US" sz="4800" dirty="0">
              <a:solidFill>
                <a:schemeClr val="accent1">
                  <a:lumMod val="50000"/>
                </a:schemeClr>
              </a:solidFill>
            </a:endParaRPr>
          </a:p>
        </p:txBody>
      </p:sp>
      <p:pic>
        <p:nvPicPr>
          <p:cNvPr id="5" name="Content Placeholder 4">
            <a:extLst>
              <a:ext uri="{FF2B5EF4-FFF2-40B4-BE49-F238E27FC236}">
                <a16:creationId xmlns:a16="http://schemas.microsoft.com/office/drawing/2014/main" id="{D9927CDA-6216-F841-B7D8-C7F93FEB4516}"/>
              </a:ext>
            </a:extLst>
          </p:cNvPr>
          <p:cNvPicPr>
            <a:picLocks noGrp="1" noChangeAspect="1"/>
          </p:cNvPicPr>
          <p:nvPr>
            <p:ph idx="1"/>
          </p:nvPr>
        </p:nvPicPr>
        <p:blipFill>
          <a:blip r:embed="rId2"/>
          <a:srcRect/>
          <a:stretch/>
        </p:blipFill>
        <p:spPr>
          <a:xfrm>
            <a:off x="7587548" y="305014"/>
            <a:ext cx="3789025" cy="6062440"/>
          </a:xfrm>
        </p:spPr>
      </p:pic>
      <p:sp>
        <p:nvSpPr>
          <p:cNvPr id="7" name="TextBox 6">
            <a:extLst>
              <a:ext uri="{FF2B5EF4-FFF2-40B4-BE49-F238E27FC236}">
                <a16:creationId xmlns:a16="http://schemas.microsoft.com/office/drawing/2014/main" id="{B358A818-FEB6-6547-BD9C-EB9E6B5E5908}"/>
              </a:ext>
            </a:extLst>
          </p:cNvPr>
          <p:cNvSpPr txBox="1"/>
          <p:nvPr/>
        </p:nvSpPr>
        <p:spPr>
          <a:xfrm>
            <a:off x="781878" y="2259017"/>
            <a:ext cx="632378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Touch only once to select an answer. Touch a different answer to change your answer. Tablet may take a few seconds to respond.</a:t>
            </a:r>
          </a:p>
          <a:p>
            <a:pPr marL="285750" indent="-285750">
              <a:buFont typeface="Arial" panose="020B0604020202020204" pitchFamily="34" charset="0"/>
              <a:buChar char="•"/>
            </a:pPr>
            <a:r>
              <a:rPr lang="en-US" sz="3200" dirty="0"/>
              <a:t>You need 26 / 35 to pass the Technician or General exam, or 37 / 50 to pass the Amateur Extra exam.</a:t>
            </a:r>
          </a:p>
        </p:txBody>
      </p:sp>
    </p:spTree>
    <p:extLst>
      <p:ext uri="{BB962C8B-B14F-4D97-AF65-F5344CB8AC3E}">
        <p14:creationId xmlns:p14="http://schemas.microsoft.com/office/powerpoint/2010/main" val="4578542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{495860F5-8081-8B44-8EB9-F86E99AF8FC9}tf10001060</Template>
  <TotalTime>1357</TotalTime>
  <Words>1293</Words>
  <Application>Microsoft Macintosh PowerPoint</Application>
  <PresentationFormat>Widescreen</PresentationFormat>
  <Paragraphs>107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Noto Sans Symbols</vt:lpstr>
      <vt:lpstr>Trebuchet MS</vt:lpstr>
      <vt:lpstr>Wingdings 3</vt:lpstr>
      <vt:lpstr>Facet</vt:lpstr>
      <vt:lpstr>Amateur Radio License Exams on an Amazon Fire HD Tablet</vt:lpstr>
      <vt:lpstr>PowerPoint Presentation</vt:lpstr>
      <vt:lpstr>Initial Tablet Screen  </vt:lpstr>
      <vt:lpstr>Fill in Requested Items  </vt:lpstr>
      <vt:lpstr>Join Exam Session  </vt:lpstr>
      <vt:lpstr>Requesting to Join  </vt:lpstr>
      <vt:lpstr>Review your Information  </vt:lpstr>
      <vt:lpstr>Waiting on VE  </vt:lpstr>
      <vt:lpstr>Ready to Begin Exam  </vt:lpstr>
      <vt:lpstr>Two Calculators  </vt:lpstr>
      <vt:lpstr>Standard Calculator  </vt:lpstr>
      <vt:lpstr>RPN Calculator  </vt:lpstr>
      <vt:lpstr>Taking the Exam  </vt:lpstr>
      <vt:lpstr>Ready to Grade Exam  </vt:lpstr>
      <vt:lpstr>Waiting on VE  </vt:lpstr>
      <vt:lpstr>You Passed!  </vt:lpstr>
      <vt:lpstr>Confirm  </vt:lpstr>
      <vt:lpstr>Ready to Review Forms  </vt:lpstr>
      <vt:lpstr>Change Call Sign  </vt:lpstr>
      <vt:lpstr>Review Quick Form 605  </vt:lpstr>
      <vt:lpstr>Review Quick Form 605  </vt:lpstr>
      <vt:lpstr>Review CSCE  </vt:lpstr>
      <vt:lpstr>Review CSCE  </vt:lpstr>
      <vt:lpstr>Ready to Sign  </vt:lpstr>
      <vt:lpstr>Ready to Sign  </vt:lpstr>
      <vt:lpstr>Finish Session  </vt:lpstr>
      <vt:lpstr>Congratulations!  </vt:lpstr>
      <vt:lpstr>Next Steps  </vt:lpstr>
      <vt:lpstr>If You Did NOT Pass …  </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 Weiner</dc:creator>
  <cp:lastModifiedBy>Herb Weiner</cp:lastModifiedBy>
  <cp:revision>37</cp:revision>
  <cp:lastPrinted>2022-11-18T02:22:02Z</cp:lastPrinted>
  <dcterms:created xsi:type="dcterms:W3CDTF">2022-11-16T02:26:43Z</dcterms:created>
  <dcterms:modified xsi:type="dcterms:W3CDTF">2022-11-20T19:20:52Z</dcterms:modified>
</cp:coreProperties>
</file>